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2" r:id="rId3"/>
    <p:sldId id="260" r:id="rId4"/>
    <p:sldId id="257" r:id="rId5"/>
    <p:sldId id="266" r:id="rId6"/>
    <p:sldId id="263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2426" y="2895600"/>
            <a:ext cx="4572000" cy="1368798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 cap="none" spc="1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0" y="4743451"/>
            <a:ext cx="9144000" cy="21145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0" y="4714875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06116-A4B5-4C8E-9FF1-56E4B7E5DF58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24D8C1-D376-450A-B3CC-2CC86BAB3A46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52426" y="457200"/>
            <a:ext cx="7680960" cy="2438399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defRPr kumimoji="0" lang="en-US" sz="6000" b="1" i="0" u="none" strike="noStrike" kern="1200" cap="none" spc="0" normalizeH="0" baseline="0" noProof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06116-A4B5-4C8E-9FF1-56E4B7E5DF58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4D8C1-D376-450A-B3CC-2CC86BAB3A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06116-A4B5-4C8E-9FF1-56E4B7E5DF58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4D8C1-D376-450A-B3CC-2CC86BAB3A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768096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C606116-A4B5-4C8E-9FF1-56E4B7E5DF58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924D8C1-D376-450A-B3CC-2CC86BAB3A46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352426" y="4003302"/>
            <a:ext cx="4572000" cy="1178298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 cap="none" spc="1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06116-A4B5-4C8E-9FF1-56E4B7E5DF58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24D8C1-D376-450A-B3CC-2CC86BAB3A46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9144000" cy="182880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-4439" y="182880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354366" y="1990078"/>
            <a:ext cx="8439912" cy="1984248"/>
          </a:xfrm>
        </p:spPr>
        <p:txBody>
          <a:bodyPr>
            <a:noAutofit/>
          </a:bodyPr>
          <a:lstStyle>
            <a:lvl1pPr>
              <a:defRPr kumimoji="0" lang="en-US" sz="60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4"/>
          </p:nvPr>
        </p:nvSpPr>
        <p:spPr>
          <a:xfrm>
            <a:off x="4901184" y="1463040"/>
            <a:ext cx="3886200" cy="428853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8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3886200" cy="428853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7" name="Title 2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0C606116-A4B5-4C8E-9FF1-56E4B7E5DF58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924D8C1-D376-450A-B3CC-2CC86BAB3A46}" type="slidenum">
              <a:rPr lang="en-US" smtClean="0"/>
              <a:t>‹#›</a:t>
            </a:fld>
            <a:endParaRPr lang="en-US"/>
          </a:p>
        </p:txBody>
      </p:sp>
      <p:sp>
        <p:nvSpPr>
          <p:cNvPr id="26" name="Footer Placeholder 25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426" y="1463040"/>
            <a:ext cx="3886200" cy="509587"/>
          </a:xfrm>
        </p:spPr>
        <p:txBody>
          <a:bodyPr>
            <a:normAutofit/>
          </a:bodyPr>
          <a:lstStyle>
            <a:lvl1pPr marL="0" indent="0">
              <a:buNone/>
              <a:defRPr sz="2000" b="0" i="1" spc="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5"/>
          </p:nvPr>
        </p:nvSpPr>
        <p:spPr>
          <a:xfrm>
            <a:off x="4900613" y="1463040"/>
            <a:ext cx="3886200" cy="509587"/>
          </a:xfrm>
        </p:spPr>
        <p:txBody>
          <a:bodyPr>
            <a:normAutofit/>
          </a:bodyPr>
          <a:lstStyle>
            <a:lvl1pPr marL="0" indent="0">
              <a:buNone/>
              <a:defRPr sz="2000" b="0" i="1" spc="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Content Placeholder 11"/>
          <p:cNvSpPr>
            <a:spLocks noGrp="1"/>
          </p:cNvSpPr>
          <p:nvPr>
            <p:ph sz="quarter" idx="14"/>
          </p:nvPr>
        </p:nvSpPr>
        <p:spPr>
          <a:xfrm>
            <a:off x="4900613" y="2011680"/>
            <a:ext cx="3886200" cy="373684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8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2011680"/>
            <a:ext cx="3886200" cy="373684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0C606116-A4B5-4C8E-9FF1-56E4B7E5DF58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E924D8C1-D376-450A-B3CC-2CC86BAB3A46}" type="slidenum">
              <a:rPr lang="en-US" smtClean="0"/>
              <a:t>‹#›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06116-A4B5-4C8E-9FF1-56E4B7E5DF58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24D8C1-D376-450A-B3CC-2CC86BAB3A46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06116-A4B5-4C8E-9FF1-56E4B7E5DF58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24D8C1-D376-450A-B3CC-2CC86BAB3A46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0" y="5734050"/>
            <a:ext cx="9144000" cy="11239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/>
          <p:cNvCxnSpPr/>
          <p:nvPr/>
        </p:nvCxnSpPr>
        <p:spPr>
          <a:xfrm>
            <a:off x="0" y="569595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426" y="1463040"/>
            <a:ext cx="3381375" cy="3967162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 b="0" i="1" spc="0" baseline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4"/>
          </p:nvPr>
        </p:nvSpPr>
        <p:spPr>
          <a:xfrm>
            <a:off x="4105275" y="1463040"/>
            <a:ext cx="4681538" cy="396849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0C606116-A4B5-4C8E-9FF1-56E4B7E5DF58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924D8C1-D376-450A-B3CC-2CC86BAB3A46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229224" y="0"/>
            <a:ext cx="3914775" cy="5657850"/>
          </a:xfrm>
        </p:spPr>
        <p:txBody>
          <a:bodyPr anchor="ctr" anchorCtr="0"/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352426" y="1600199"/>
            <a:ext cx="4572000" cy="3593237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600" i="1">
                <a:solidFill>
                  <a:schemeClr val="tx1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5734050"/>
            <a:ext cx="9144000" cy="11239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569595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le Placeholder 1"/>
          <p:cNvSpPr>
            <a:spLocks noGrp="1"/>
          </p:cNvSpPr>
          <p:nvPr>
            <p:ph type="title"/>
          </p:nvPr>
        </p:nvSpPr>
        <p:spPr>
          <a:xfrm>
            <a:off x="352425" y="275208"/>
            <a:ext cx="4572000" cy="132499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C606116-A4B5-4C8E-9FF1-56E4B7E5DF58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924D8C1-D376-450A-B3CC-2CC86BAB3A46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2426" y="228600"/>
            <a:ext cx="768096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2426" y="1463040"/>
            <a:ext cx="768096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2426" y="6543676"/>
            <a:ext cx="1466850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fld id="{0C606116-A4B5-4C8E-9FF1-56E4B7E5DF58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09749" y="6543676"/>
            <a:ext cx="4086225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="1" i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6700" y="6543676"/>
            <a:ext cx="876300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fld id="{E924D8C1-D376-450A-B3CC-2CC86BAB3A46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ts val="400"/>
        </a:spcBef>
        <a:buNone/>
        <a:defRPr sz="4000" b="0" kern="1200" cap="none" spc="0" baseline="0">
          <a:solidFill>
            <a:schemeClr val="tx1"/>
          </a:solidFill>
          <a:latin typeface="+mj-lt"/>
          <a:ea typeface="+mj-ea"/>
          <a:cs typeface="Tunga" pitchFamily="2"/>
        </a:defRPr>
      </a:lvl1pPr>
    </p:titleStyle>
    <p:bodyStyle>
      <a:lvl1pPr marL="0" indent="0" algn="l" defTabSz="914400" rtl="0" eaLnBrk="1" latinLnBrk="0" hangingPunct="1">
        <a:spcBef>
          <a:spcPts val="1200"/>
        </a:spcBef>
        <a:spcAft>
          <a:spcPts val="0"/>
        </a:spcAft>
        <a:buClr>
          <a:schemeClr val="accent5"/>
        </a:buClr>
        <a:buFont typeface="Arial" pitchFamily="34" charset="0"/>
        <a:buNone/>
        <a:defRPr sz="18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171450" indent="-171450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2pPr>
      <a:lvl3pPr marL="344488" indent="-165100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517525" indent="-169863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4pPr>
      <a:lvl5pPr marL="688975" indent="-173038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868680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243584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408176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on.aol.com/video/raw-video--nasa-captures-dramatic-solar-flare-517336010" TargetMode="External"/><Relationship Id="rId2" Type="http://schemas.openxmlformats.org/officeDocument/2006/relationships/hyperlink" Target="http://www.space.com/23323-powerful-solar-flare-seen-in-spectacular-close-up-video.html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pace.com/23323-powerful-solar-flare-seen-in-spectacular-close-up-video.html" TargetMode="External"/><Relationship Id="rId2" Type="http://schemas.openxmlformats.org/officeDocument/2006/relationships/hyperlink" Target="http://www.nasa.gov/mission_pages/sunearth/news/News031513-m6flare.html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Emily Linden	</a:t>
            </a:r>
          </a:p>
          <a:p>
            <a:r>
              <a:rPr lang="en-US" dirty="0" smtClean="0"/>
              <a:t>Bear Elder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Solar Flares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327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228600" y="1438564"/>
            <a:ext cx="3810000" cy="5029199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An enormous amount of energy being released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Takes a matter of minutes to explode over a space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Some piece of materials breaks free and escapes into space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Occurs when hot gas breaks free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Magnetic field causes the flares to be contained in its area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So energetic they are linked to bombs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Solar Flare?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1438564"/>
            <a:ext cx="5029200" cy="4616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9935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Solar Flares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0200"/>
            <a:ext cx="4207164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56200" y="32766000"/>
            <a:ext cx="8839200" cy="883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9218" y="1600200"/>
            <a:ext cx="4500678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733166" y="5943600"/>
            <a:ext cx="39327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Taken in ultraviolet rays to show flares and sunspots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5016030" y="1219200"/>
            <a:ext cx="1219200" cy="1981200"/>
          </a:xfrm>
          <a:prstGeom prst="straightConnector1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225455" y="866775"/>
            <a:ext cx="1828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Sunspot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5943600"/>
            <a:ext cx="3581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X and M are ratings for the Solar Flares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856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82" y="76200"/>
            <a:ext cx="8229600" cy="1143000"/>
          </a:xfrm>
        </p:spPr>
        <p:txBody>
          <a:bodyPr/>
          <a:lstStyle/>
          <a:p>
            <a:r>
              <a:rPr lang="en-US" dirty="0" smtClean="0"/>
              <a:t>Flare hit Earth’s Magnetic Field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328738"/>
            <a:ext cx="32004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616036"/>
            <a:ext cx="3850468" cy="2890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4288" y="4752434"/>
            <a:ext cx="4343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The flare hit the Earths Magnetic Field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Only aurora seen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Fast protons and charged particles from the sun travel toward Earth, sometimes in the wake of a solar flare.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733800" y="1761089"/>
            <a:ext cx="4800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CME (coronal mass ejection) seen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Shown how far the flare reached out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Taken on April 11 2013</a:t>
            </a:r>
          </a:p>
        </p:txBody>
      </p:sp>
    </p:spTree>
    <p:extLst>
      <p:ext uri="{BB962C8B-B14F-4D97-AF65-F5344CB8AC3E}">
        <p14:creationId xmlns:p14="http://schemas.microsoft.com/office/powerpoint/2010/main" val="4082484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4143374" cy="4724400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A </a:t>
            </a:r>
            <a:r>
              <a:rPr lang="en-US" sz="2400" dirty="0" smtClean="0"/>
              <a:t>massive </a:t>
            </a:r>
            <a:r>
              <a:rPr lang="en-US" sz="2400" dirty="0"/>
              <a:t>burst of solar wind and magnetic fields rising above the solar corona or being released into space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CME (Coronal Mass Ejection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371600"/>
            <a:ext cx="33528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3"/>
          <p:cNvSpPr/>
          <p:nvPr/>
        </p:nvSpPr>
        <p:spPr>
          <a:xfrm>
            <a:off x="6248400" y="3352800"/>
            <a:ext cx="2091070" cy="1905000"/>
          </a:xfrm>
          <a:prstGeom prst="ellipse">
            <a:avLst/>
          </a:prstGeom>
          <a:solidFill>
            <a:srgbClr val="FFC000">
              <a:alpha val="0"/>
            </a:srgbClr>
          </a:solidFill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4953000" y="4800600"/>
            <a:ext cx="1295400" cy="914400"/>
          </a:xfrm>
          <a:prstGeom prst="straightConnector1">
            <a:avLst/>
          </a:prstGeom>
          <a:ln w="28575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276600" y="5562599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CME (coronal mass ejection)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6915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hlinkClick r:id="rId2"/>
              </a:rPr>
              <a:t>http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www.space.com/23323-powerful-solar-flare-seen-in-spectacular-close-up-video.html</a:t>
            </a:r>
            <a:r>
              <a:rPr lang="en-US" dirty="0"/>
              <a:t> (An M9-class eruption lofted a faint coronal mass ejection towards Earth on Oct. 24th, 2013. </a:t>
            </a:r>
            <a:r>
              <a:rPr lang="en-US" dirty="0" smtClean="0"/>
              <a:t>)</a:t>
            </a:r>
          </a:p>
          <a:p>
            <a:r>
              <a:rPr lang="en-US" dirty="0">
                <a:hlinkClick r:id="rId3"/>
              </a:rPr>
              <a:t>http://on.aol.com/video/raw-video--</a:t>
            </a:r>
            <a:r>
              <a:rPr lang="en-US" dirty="0" smtClean="0">
                <a:hlinkClick r:id="rId3"/>
              </a:rPr>
              <a:t>nasa-captures-dramatic-solar-flare-517336010</a:t>
            </a:r>
            <a:r>
              <a:rPr lang="en-US" dirty="0"/>
              <a:t> </a:t>
            </a:r>
            <a:r>
              <a:rPr lang="en-US" dirty="0" smtClean="0"/>
              <a:t>(A </a:t>
            </a:r>
            <a:r>
              <a:rPr lang="en-US" dirty="0"/>
              <a:t>solar flare erupted along the sun's left side on Monday. The flare was recorded by NASA's Solar Dynamics Observatory spacecraft,   </a:t>
            </a:r>
            <a:r>
              <a:rPr lang="en-US" dirty="0" smtClean="0"/>
              <a:t>which </a:t>
            </a:r>
            <a:r>
              <a:rPr lang="en-US" dirty="0"/>
              <a:t>is part of a 5-year mission focused on the sun. (April 16)</a:t>
            </a:r>
          </a:p>
          <a:p>
            <a:r>
              <a:rPr lang="en-US" dirty="0"/>
              <a:t> </a:t>
            </a:r>
            <a:r>
              <a:rPr lang="en-US" dirty="0">
                <a:hlinkClick r:id="rId3"/>
              </a:rPr>
              <a:t>http://on.aol.com/video/raw-video--</a:t>
            </a:r>
            <a:r>
              <a:rPr lang="en-US" dirty="0" smtClean="0">
                <a:hlinkClick r:id="rId3"/>
              </a:rPr>
              <a:t>nasa-captures-dramatic-solar-flare-517336010</a:t>
            </a:r>
            <a:r>
              <a:rPr lang="en-US" dirty="0"/>
              <a:t> </a:t>
            </a:r>
            <a:r>
              <a:rPr lang="en-US" dirty="0" smtClean="0"/>
              <a:t>(NASA </a:t>
            </a:r>
            <a:r>
              <a:rPr lang="en-US" dirty="0"/>
              <a:t>calls it an X-Class solar flare, one of the most powerful to have erupted from the Sun this year. The flare was accompanied by a coronal mass </a:t>
            </a:r>
            <a:r>
              <a:rPr lang="en-US" dirty="0" smtClean="0"/>
              <a:t>ejection</a:t>
            </a:r>
            <a:r>
              <a:rPr lang="en-US" dirty="0"/>
              <a:t> </a:t>
            </a:r>
            <a:r>
              <a:rPr lang="en-US" dirty="0" smtClean="0"/>
              <a:t>on July 11.)</a:t>
            </a:r>
            <a:endParaRPr lang="en-US" dirty="0"/>
          </a:p>
          <a:p>
            <a:r>
              <a:rPr lang="en-US" dirty="0"/>
              <a:t> </a:t>
            </a:r>
            <a:r>
              <a:rPr lang="en-US" dirty="0">
                <a:hlinkClick r:id="rId3"/>
              </a:rPr>
              <a:t>http://on.aol.com/video/raw-video--</a:t>
            </a:r>
            <a:r>
              <a:rPr lang="en-US" dirty="0" smtClean="0">
                <a:hlinkClick r:id="rId3"/>
              </a:rPr>
              <a:t>nasa-captures-dramatic-solar-flare-517336010</a:t>
            </a:r>
            <a:r>
              <a:rPr lang="en-US" dirty="0"/>
              <a:t> (Thursday's flare was the latest in a series of solar eruptions captured by NASA's orbiting Solar Dynamics Observatory. Classified as a moderate M class flare it lasted for about 45 minutes, ejecting billions of charged particles into space in a coronal mass </a:t>
            </a:r>
            <a:r>
              <a:rPr lang="en-US" dirty="0" smtClean="0"/>
              <a:t>ejection on October 24.)</a:t>
            </a:r>
            <a:endParaRPr lang="en-US" dirty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Videos on Solar Flares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9260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Works Cited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09600" y="1752600"/>
            <a:ext cx="7620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hlinkClick r:id="rId2"/>
              </a:rPr>
              <a:t>http://www.nasa.gov/mission_pages/sunearth/news/News031513-m6flare.html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Astronomy Book Chapter </a:t>
            </a:r>
            <a:r>
              <a:rPr lang="en-US" dirty="0" smtClean="0"/>
              <a:t>16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www.space.com/23323-powerful-solar-flare-seen-in-spectacular-close-up-video.html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376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ylar">
  <a:themeElements>
    <a:clrScheme name="Mylar">
      <a:dk1>
        <a:srgbClr val="000000"/>
      </a:dk1>
      <a:lt1>
        <a:srgbClr val="FFFFFF"/>
      </a:lt1>
      <a:dk2>
        <a:srgbClr val="656162"/>
      </a:dk2>
      <a:lt2>
        <a:srgbClr val="E0DACC"/>
      </a:lt2>
      <a:accent1>
        <a:srgbClr val="4A5A7A"/>
      </a:accent1>
      <a:accent2>
        <a:srgbClr val="F7BD40"/>
      </a:accent2>
      <a:accent3>
        <a:srgbClr val="975C00"/>
      </a:accent3>
      <a:accent4>
        <a:srgbClr val="754D41"/>
      </a:accent4>
      <a:accent5>
        <a:srgbClr val="838995"/>
      </a:accent5>
      <a:accent6>
        <a:srgbClr val="687B66"/>
      </a:accent6>
      <a:hlink>
        <a:srgbClr val="B5740B"/>
      </a:hlink>
      <a:folHlink>
        <a:srgbClr val="7483A0"/>
      </a:folHlink>
    </a:clrScheme>
    <a:fontScheme name="Mylar">
      <a:majorFont>
        <a:latin typeface="Corbel"/>
        <a:ea typeface=""/>
        <a:cs typeface=""/>
        <a:font script="Jpan" typeface="HGｺﾞｼｯｸM"/>
        <a:font script="Hang" typeface="맑은 고딕"/>
        <a:font script="Hans" typeface="华文楷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华文楷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ylar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50800" dist="25400" dir="13500000">
              <a:srgbClr val="000000">
                <a:alpha val="75000"/>
              </a:srgbClr>
            </a:innerShdw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25400" h="508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tint val="100000"/>
                <a:shade val="30000"/>
                <a:alpha val="100000"/>
                <a:satMod val="25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lumMod val="80000"/>
              </a:schemeClr>
              <a:schemeClr val="phClr">
                <a:tint val="50000"/>
                <a:lumMod val="1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TC101790491[[fn=Mylar]]</Template>
  <TotalTime>95</TotalTime>
  <Words>350</Words>
  <Application>Microsoft Office PowerPoint</Application>
  <PresentationFormat>On-screen Show (4:3)</PresentationFormat>
  <Paragraphs>35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Mylar</vt:lpstr>
      <vt:lpstr>Solar Flares</vt:lpstr>
      <vt:lpstr>What is a Solar Flare?</vt:lpstr>
      <vt:lpstr>Solar Flares</vt:lpstr>
      <vt:lpstr>Flare hit Earth’s Magnetic Field</vt:lpstr>
      <vt:lpstr>CME (Coronal Mass Ejection</vt:lpstr>
      <vt:lpstr>Videos on Solar Flares </vt:lpstr>
      <vt:lpstr>Works Cited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vci</dc:creator>
  <cp:lastModifiedBy>Emily</cp:lastModifiedBy>
  <cp:revision>10</cp:revision>
  <dcterms:created xsi:type="dcterms:W3CDTF">2013-10-29T13:30:44Z</dcterms:created>
  <dcterms:modified xsi:type="dcterms:W3CDTF">2013-10-29T21:24:27Z</dcterms:modified>
</cp:coreProperties>
</file>